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H-5fns02" initials="M" lastIdx="4" clrIdx="0">
    <p:extLst>
      <p:ext uri="{19B8F6BF-5375-455C-9EA6-DF929625EA0E}">
        <p15:presenceInfo xmlns:p15="http://schemas.microsoft.com/office/powerpoint/2012/main" userId="MSH-5fns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5616"/>
    <a:srgbClr val="E6E6E6"/>
    <a:srgbClr val="C00000"/>
    <a:srgbClr val="FFCC66"/>
    <a:srgbClr val="FEA501"/>
    <a:srgbClr val="0EE3DF"/>
    <a:srgbClr val="FFFF99"/>
    <a:srgbClr val="FFFF66"/>
    <a:srgbClr val="99FF66"/>
    <a:srgbClr val="10C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69" autoAdjust="0"/>
    <p:restoredTop sz="86418"/>
  </p:normalViewPr>
  <p:slideViewPr>
    <p:cSldViewPr snapToGrid="0">
      <p:cViewPr varScale="1">
        <p:scale>
          <a:sx n="46" d="100"/>
          <a:sy n="46" d="100"/>
        </p:scale>
        <p:origin x="2310" y="4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0" rIns="90782" bIns="453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0" rIns="90782" bIns="453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9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F0B2-B493-4BF7-8ECE-6909FFB28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4A00B5-3BCE-4728-91D6-CDCA4B0AE9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8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466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324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24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1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F0B2-B493-4BF7-8ECE-6909FFB28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4A00B5-3BCE-4728-91D6-CDCA4B0AE9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48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1208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9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3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F0B2-B493-4BF7-8ECE-6909FFB28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4A00B5-3BCE-4728-91D6-CDCA4B0AE9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509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F0B2-B493-4BF7-8ECE-6909FFB28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4A00B5-3BCE-4728-91D6-CDCA4B0AE9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9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4A00B5-3BCE-4728-91D6-CDCA4B0AE9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5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3675" r:id="rId13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:a16="http://schemas.microsoft.com/office/drawing/2014/main" id="{AF8CEBE5-03C8-7049-90D5-16DBCAABCE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310"/>
          <a:stretch/>
        </p:blipFill>
        <p:spPr>
          <a:xfrm rot="5400000">
            <a:off x="-1530941" y="1530941"/>
            <a:ext cx="10907713" cy="7845831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332967" y="314898"/>
            <a:ext cx="7109639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rgbClr val="905616"/>
                </a:solidFill>
                <a:effectLst>
                  <a:glow rad="88900">
                    <a:srgbClr val="FFC000">
                      <a:alpha val="89000"/>
                    </a:srgbClr>
                  </a:glow>
                </a:effectLst>
              </a:rPr>
              <a:t>おおさかグローバル整形外科病院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4327" y="945437"/>
            <a:ext cx="6083717" cy="1862048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500" b="1" dirty="0">
                <a:solidFill>
                  <a:srgbClr val="0070C0"/>
                </a:solidFill>
                <a:effectLst>
                  <a:glow rad="88900">
                    <a:srgbClr val="FFC000">
                      <a:alpha val="89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健康教室</a:t>
            </a:r>
          </a:p>
        </p:txBody>
      </p:sp>
      <p:grpSp>
        <p:nvGrpSpPr>
          <p:cNvPr id="10" name="図形グループ 9"/>
          <p:cNvGrpSpPr/>
          <p:nvPr/>
        </p:nvGrpSpPr>
        <p:grpSpPr>
          <a:xfrm>
            <a:off x="468851" y="2655054"/>
            <a:ext cx="1750514" cy="590071"/>
            <a:chOff x="1507124" y="3762108"/>
            <a:chExt cx="1750514" cy="590071"/>
          </a:xfrm>
        </p:grpSpPr>
        <p:sp>
          <p:nvSpPr>
            <p:cNvPr id="51" name="角丸四角形 50"/>
            <p:cNvSpPr/>
            <p:nvPr/>
          </p:nvSpPr>
          <p:spPr>
            <a:xfrm>
              <a:off x="1507124" y="3983211"/>
              <a:ext cx="1275520" cy="368968"/>
            </a:xfrm>
            <a:prstGeom prst="roundRect">
              <a:avLst>
                <a:gd name="adj" fmla="val 50000"/>
              </a:avLst>
            </a:prstGeom>
            <a:solidFill>
              <a:srgbClr val="FEA501"/>
            </a:solidFill>
            <a:ln w="12700">
              <a:solidFill>
                <a:schemeClr val="bg2">
                  <a:lumMod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テーマ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072907" y="3762108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2000" dirty="0">
                <a:solidFill>
                  <a:srgbClr val="FFCC66"/>
                </a:solidFill>
                <a:effectLst>
                  <a:glow rad="88900">
                    <a:schemeClr val="bg1"/>
                  </a:glow>
                </a:effectLst>
                <a:latin typeface="+mn-ea"/>
              </a:endParaRPr>
            </a:p>
          </p:txBody>
        </p:sp>
      </p:grpSp>
      <p:grpSp>
        <p:nvGrpSpPr>
          <p:cNvPr id="7" name="図形グループ 6"/>
          <p:cNvGrpSpPr/>
          <p:nvPr/>
        </p:nvGrpSpPr>
        <p:grpSpPr>
          <a:xfrm>
            <a:off x="457187" y="3684768"/>
            <a:ext cx="1744242" cy="461665"/>
            <a:chOff x="1507427" y="4331622"/>
            <a:chExt cx="1744242" cy="461665"/>
          </a:xfrm>
        </p:grpSpPr>
        <p:sp>
          <p:nvSpPr>
            <p:cNvPr id="57" name="角丸四角形 56"/>
            <p:cNvSpPr/>
            <p:nvPr/>
          </p:nvSpPr>
          <p:spPr>
            <a:xfrm>
              <a:off x="1507427" y="4375162"/>
              <a:ext cx="1275520" cy="368968"/>
            </a:xfrm>
            <a:prstGeom prst="roundRect">
              <a:avLst>
                <a:gd name="adj" fmla="val 50000"/>
              </a:avLst>
            </a:prstGeom>
            <a:solidFill>
              <a:srgbClr val="FEA501"/>
            </a:solidFill>
            <a:ln w="12700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講　師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066938" y="4331622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2400" b="1" dirty="0">
                <a:solidFill>
                  <a:srgbClr val="C0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</p:txBody>
        </p:sp>
      </p:grpSp>
      <p:grpSp>
        <p:nvGrpSpPr>
          <p:cNvPr id="5" name="図形グループ 4"/>
          <p:cNvGrpSpPr/>
          <p:nvPr/>
        </p:nvGrpSpPr>
        <p:grpSpPr>
          <a:xfrm>
            <a:off x="431876" y="4277054"/>
            <a:ext cx="5992942" cy="584775"/>
            <a:chOff x="1454509" y="4808402"/>
            <a:chExt cx="5989399" cy="584775"/>
          </a:xfrm>
        </p:grpSpPr>
        <p:sp>
          <p:nvSpPr>
            <p:cNvPr id="54" name="角丸四角形 53"/>
            <p:cNvSpPr/>
            <p:nvPr/>
          </p:nvSpPr>
          <p:spPr>
            <a:xfrm>
              <a:off x="1454509" y="4956528"/>
              <a:ext cx="1275520" cy="368968"/>
            </a:xfrm>
            <a:prstGeom prst="roundRect">
              <a:avLst>
                <a:gd name="adj" fmla="val 50000"/>
              </a:avLst>
            </a:prstGeom>
            <a:solidFill>
              <a:srgbClr val="FEA501"/>
            </a:solidFill>
            <a:ln w="12700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開催日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49149" y="4808402"/>
              <a:ext cx="43947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</a:t>
              </a:r>
              <a:r>
                <a:rPr kumimoji="1" lang="en-US" altLang="ja-JP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6</a:t>
              </a:r>
              <a:r>
                <a:rPr kumimoji="1" lang="ja-JP" altLang="en-US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en-US" altLang="ja-JP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r>
                <a:rPr kumimoji="1" lang="ja-JP" altLang="en-US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kumimoji="1" lang="en-US" altLang="ja-JP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21</a:t>
              </a:r>
              <a:r>
                <a:rPr kumimoji="1" lang="ja-JP" altLang="en-US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kumimoji="1" lang="en-US" altLang="ja-JP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kumimoji="1" lang="ja-JP" altLang="en-US" sz="32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木）　</a:t>
              </a:r>
            </a:p>
          </p:txBody>
        </p:sp>
      </p:grpSp>
      <p:grpSp>
        <p:nvGrpSpPr>
          <p:cNvPr id="6" name="図形グループ 5"/>
          <p:cNvGrpSpPr/>
          <p:nvPr/>
        </p:nvGrpSpPr>
        <p:grpSpPr>
          <a:xfrm>
            <a:off x="419275" y="5272992"/>
            <a:ext cx="6817660" cy="461665"/>
            <a:chOff x="1529563" y="5840985"/>
            <a:chExt cx="6608838" cy="422406"/>
          </a:xfrm>
        </p:grpSpPr>
        <p:sp>
          <p:nvSpPr>
            <p:cNvPr id="21" name="角丸四角形 20"/>
            <p:cNvSpPr/>
            <p:nvPr/>
          </p:nvSpPr>
          <p:spPr>
            <a:xfrm>
              <a:off x="1529563" y="5889861"/>
              <a:ext cx="1275520" cy="368968"/>
            </a:xfrm>
            <a:prstGeom prst="roundRect">
              <a:avLst>
                <a:gd name="adj" fmla="val 50000"/>
              </a:avLst>
            </a:prstGeom>
            <a:solidFill>
              <a:srgbClr val="FEA501"/>
            </a:solidFill>
            <a:ln w="12700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場　所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860350" y="5840985"/>
              <a:ext cx="5278051" cy="422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solidFill>
                    <a:srgbClr val="FEA501"/>
                  </a:solidFill>
                  <a:effectLst>
                    <a:glow rad="88900">
                      <a:schemeClr val="bg1"/>
                    </a:glow>
                  </a:effectLst>
                  <a:latin typeface="+mn-ea"/>
                </a:rPr>
                <a:t>　</a:t>
              </a:r>
              <a:r>
                <a:rPr lang="en-US" altLang="ja-JP" sz="24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kumimoji="1" lang="ja-JP" altLang="en-US" sz="24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階会議室</a:t>
              </a:r>
              <a:r>
                <a:rPr lang="ja-JP" altLang="en-US" sz="24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（城東区関目</a:t>
              </a:r>
              <a:r>
                <a:rPr lang="en-US" altLang="ja-JP" sz="24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6-15-30</a:t>
              </a:r>
              <a:r>
                <a:rPr lang="ja-JP" altLang="en-US" sz="24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</a:t>
              </a:r>
              <a:endParaRPr kumimoji="1" lang="ja-JP" altLang="en-US" sz="24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0" y="9728613"/>
            <a:ext cx="7775575" cy="1179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41FCB84A-FBDD-4DD2-89CB-6522122648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974" y="10122712"/>
            <a:ext cx="5258327" cy="880317"/>
          </a:xfrm>
          <a:prstGeom prst="rect">
            <a:avLst/>
          </a:prstGeom>
        </p:spPr>
      </p:pic>
      <p:grpSp>
        <p:nvGrpSpPr>
          <p:cNvPr id="37" name="図形グループ 6">
            <a:extLst>
              <a:ext uri="{FF2B5EF4-FFF2-40B4-BE49-F238E27FC236}">
                <a16:creationId xmlns:a16="http://schemas.microsoft.com/office/drawing/2014/main" id="{4740CD71-CFE1-423A-860C-3CE454B95E17}"/>
              </a:ext>
            </a:extLst>
          </p:cNvPr>
          <p:cNvGrpSpPr/>
          <p:nvPr/>
        </p:nvGrpSpPr>
        <p:grpSpPr>
          <a:xfrm>
            <a:off x="448012" y="6035943"/>
            <a:ext cx="6942059" cy="830997"/>
            <a:chOff x="1415908" y="4332830"/>
            <a:chExt cx="6343953" cy="962288"/>
          </a:xfrm>
        </p:grpSpPr>
        <p:sp>
          <p:nvSpPr>
            <p:cNvPr id="43" name="角丸四角形 56">
              <a:extLst>
                <a:ext uri="{FF2B5EF4-FFF2-40B4-BE49-F238E27FC236}">
                  <a16:creationId xmlns:a16="http://schemas.microsoft.com/office/drawing/2014/main" id="{D7EECB55-14D3-4233-AFAF-D42BF6DD0FAB}"/>
                </a:ext>
              </a:extLst>
            </p:cNvPr>
            <p:cNvSpPr/>
            <p:nvPr/>
          </p:nvSpPr>
          <p:spPr>
            <a:xfrm>
              <a:off x="1415908" y="4439830"/>
              <a:ext cx="1285676" cy="341846"/>
            </a:xfrm>
            <a:prstGeom prst="roundRect">
              <a:avLst>
                <a:gd name="adj" fmla="val 50000"/>
              </a:avLst>
            </a:prstGeom>
            <a:solidFill>
              <a:srgbClr val="FEA501"/>
            </a:solidFill>
            <a:ln w="12700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お申込み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B99A552-45CA-4766-97F1-6340EACD1CFF}"/>
                </a:ext>
              </a:extLst>
            </p:cNvPr>
            <p:cNvSpPr txBox="1"/>
            <p:nvPr/>
          </p:nvSpPr>
          <p:spPr>
            <a:xfrm>
              <a:off x="2644204" y="4332830"/>
              <a:ext cx="5115657" cy="962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solidFill>
                    <a:srgbClr val="FEA501"/>
                  </a:solidFill>
                  <a:effectLst>
                    <a:glow rad="88900">
                      <a:schemeClr val="bg1"/>
                    </a:glow>
                  </a:effectLst>
                  <a:latin typeface="+mn-ea"/>
                </a:rPr>
                <a:t>　</a:t>
              </a:r>
              <a:r>
                <a:rPr kumimoji="1" lang="ja-JP" altLang="en-US" sz="2000" b="1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電話予約要　</a:t>
              </a:r>
              <a:r>
                <a:rPr kumimoji="1" lang="ja-JP" altLang="en-US" sz="2000" b="1" u="sng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（人数制限あり）</a:t>
              </a:r>
              <a:endParaRPr kumimoji="1" lang="en-US" altLang="ja-JP" sz="2000" b="1" u="sng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2000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  <a:r>
                <a:rPr lang="en-US" altLang="ja-JP" sz="2800" b="1" u="sng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06</a:t>
              </a:r>
              <a:r>
                <a:rPr lang="en-US" altLang="ja-JP" sz="2000" b="1" u="sng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en-US" altLang="ja-JP" sz="2800" b="1" u="sng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6786</a:t>
              </a:r>
              <a:r>
                <a:rPr lang="en-US" altLang="ja-JP" sz="2000" b="1" u="sng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en-US" altLang="ja-JP" sz="2800" b="1" u="sng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6202</a:t>
              </a:r>
              <a:r>
                <a:rPr lang="ja-JP" altLang="en-US" sz="2000" dirty="0">
                  <a:solidFill>
                    <a:srgbClr val="FF0000"/>
                  </a:solidFill>
                  <a:effectLst>
                    <a:glow rad="889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（患者サポートセンター）</a:t>
              </a:r>
              <a:endParaRPr kumimoji="1" lang="ja-JP" altLang="en-US" sz="2000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96C1A36-3EA2-40FC-832F-6509D343DEC8}"/>
              </a:ext>
            </a:extLst>
          </p:cNvPr>
          <p:cNvSpPr txBox="1"/>
          <p:nvPr/>
        </p:nvSpPr>
        <p:spPr>
          <a:xfrm>
            <a:off x="1989129" y="2712070"/>
            <a:ext cx="55979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26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カラダは食べたものからできている</a:t>
            </a:r>
            <a:endParaRPr kumimoji="1" lang="en-US" altLang="ja-JP" sz="2600" b="1" dirty="0">
              <a:solidFill>
                <a:srgbClr val="FF0000"/>
              </a:solidFill>
              <a:effectLst>
                <a:glow rad="889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6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～元気な人生１００年のためのヒント～</a:t>
            </a:r>
            <a:r>
              <a:rPr kumimoji="1" lang="en-US" altLang="ja-JP" sz="20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endParaRPr kumimoji="1" lang="ja-JP" altLang="en-US" sz="2000" b="1" dirty="0">
              <a:solidFill>
                <a:srgbClr val="FF0000"/>
              </a:solidFill>
              <a:effectLst>
                <a:glow rad="889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00F3F1DE-224F-4582-8B24-DA67BE6030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901" y="6490138"/>
            <a:ext cx="310214" cy="31021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7B6941D-96DA-4563-BC36-FDE124D49ACB}"/>
              </a:ext>
            </a:extLst>
          </p:cNvPr>
          <p:cNvSpPr/>
          <p:nvPr/>
        </p:nvSpPr>
        <p:spPr>
          <a:xfrm>
            <a:off x="4914925" y="4794760"/>
            <a:ext cx="2488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kumimoji="1" lang="ja-JP" altLang="en-US" sz="28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時～</a:t>
            </a:r>
            <a:r>
              <a:rPr kumimoji="1" lang="en-US" altLang="ja-JP" sz="28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28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　　　</a:t>
            </a:r>
            <a:endParaRPr lang="ja-JP" altLang="en-US" sz="2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C3256EE-CEB9-4683-A4C5-56E0572A8287}"/>
              </a:ext>
            </a:extLst>
          </p:cNvPr>
          <p:cNvSpPr txBox="1"/>
          <p:nvPr/>
        </p:nvSpPr>
        <p:spPr>
          <a:xfrm>
            <a:off x="2098770" y="3627375"/>
            <a:ext cx="4397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 明治　食育担当者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9D89841-4490-481A-AF19-6419565F76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89" y="7143290"/>
            <a:ext cx="3946249" cy="2959687"/>
          </a:xfrm>
          <a:prstGeom prst="rect">
            <a:avLst/>
          </a:prstGeom>
          <a:ln>
            <a:noFill/>
          </a:ln>
          <a:effectLst/>
        </p:spPr>
      </p:pic>
      <p:sp>
        <p:nvSpPr>
          <p:cNvPr id="28" name="Text 16">
            <a:extLst>
              <a:ext uri="{FF2B5EF4-FFF2-40B4-BE49-F238E27FC236}">
                <a16:creationId xmlns:a16="http://schemas.microsoft.com/office/drawing/2014/main" id="{D8DAFDA6-4921-4121-8611-263DEAED408D}"/>
              </a:ext>
            </a:extLst>
          </p:cNvPr>
          <p:cNvSpPr txBox="1"/>
          <p:nvPr/>
        </p:nvSpPr>
        <p:spPr>
          <a:xfrm>
            <a:off x="4448574" y="7114534"/>
            <a:ext cx="1260263" cy="43597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r>
              <a:rPr lang="en-US" sz="2338" b="1" dirty="0">
                <a:solidFill>
                  <a:srgbClr val="414042">
                    <a:alpha val="99000"/>
                  </a:srgbClr>
                </a:solidFill>
                <a:latin typeface="Mplus 1p Black" pitchFamily="34" charset="0"/>
                <a:ea typeface="Mplus 1p Black" pitchFamily="34" charset="-122"/>
                <a:cs typeface="Mplus 1p Black" pitchFamily="34" charset="-120"/>
              </a:rPr>
              <a:t>参加費</a:t>
            </a:r>
            <a:endParaRPr lang="en-US" sz="2338" dirty="0"/>
          </a:p>
        </p:txBody>
      </p:sp>
      <p:sp>
        <p:nvSpPr>
          <p:cNvPr id="29" name="Text 14">
            <a:extLst>
              <a:ext uri="{FF2B5EF4-FFF2-40B4-BE49-F238E27FC236}">
                <a16:creationId xmlns:a16="http://schemas.microsoft.com/office/drawing/2014/main" id="{CFDA1182-EE10-4DEB-8100-DA46371E3F54}"/>
              </a:ext>
            </a:extLst>
          </p:cNvPr>
          <p:cNvSpPr txBox="1"/>
          <p:nvPr/>
        </p:nvSpPr>
        <p:spPr>
          <a:xfrm>
            <a:off x="5641352" y="6738378"/>
            <a:ext cx="2005731" cy="97012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r>
              <a:rPr lang="ja-JP" altLang="en-US" sz="6670" b="1" dirty="0">
                <a:solidFill>
                  <a:srgbClr val="ED3C0C">
                    <a:alpha val="99000"/>
                  </a:srgbClr>
                </a:solidFill>
                <a:latin typeface="Mplus 1p Black" pitchFamily="34" charset="0"/>
                <a:ea typeface="Mplus 1p Black" pitchFamily="34" charset="-122"/>
                <a:cs typeface="Mplus 1p Black" pitchFamily="34" charset="-120"/>
              </a:rPr>
              <a:t>無料</a:t>
            </a:r>
            <a:endParaRPr lang="en-US" sz="6670" dirty="0"/>
          </a:p>
        </p:txBody>
      </p:sp>
      <p:sp>
        <p:nvSpPr>
          <p:cNvPr id="30" name="Text 39">
            <a:extLst>
              <a:ext uri="{FF2B5EF4-FFF2-40B4-BE49-F238E27FC236}">
                <a16:creationId xmlns:a16="http://schemas.microsoft.com/office/drawing/2014/main" id="{DD4AE3D1-3D72-4F2A-B87E-F0BE238973A2}"/>
              </a:ext>
            </a:extLst>
          </p:cNvPr>
          <p:cNvSpPr txBox="1"/>
          <p:nvPr/>
        </p:nvSpPr>
        <p:spPr>
          <a:xfrm>
            <a:off x="4218463" y="7778140"/>
            <a:ext cx="3435418" cy="2275900"/>
          </a:xfrm>
          <a:prstGeom prst="rect">
            <a:avLst/>
          </a:prstGeom>
          <a:solidFill>
            <a:srgbClr val="0070C0"/>
          </a:solidFill>
          <a:ln/>
        </p:spPr>
        <p:txBody>
          <a:bodyPr wrap="square" rtlCol="0" anchor="t"/>
          <a:lstStyle/>
          <a:p>
            <a:pPr algn="just"/>
            <a:r>
              <a:rPr lang="ja-JP" altLang="ja-JP" sz="2200" b="1" kern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健康寿命を延ばすために今からできることは何でしょうか？　“元気な人生</a:t>
            </a:r>
            <a:r>
              <a:rPr lang="en-US" altLang="ja-JP" sz="2200" b="1" kern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100</a:t>
            </a:r>
            <a:r>
              <a:rPr lang="ja-JP" altLang="ja-JP" sz="2200" b="1" kern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年”のカギとなる「栄養・運動・口腔ケア」を実例と体験を交えて考えます。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08C3E42-6B01-4720-A767-45F4D58A4D5C}"/>
              </a:ext>
            </a:extLst>
          </p:cNvPr>
          <p:cNvCxnSpPr/>
          <p:nvPr/>
        </p:nvCxnSpPr>
        <p:spPr>
          <a:xfrm flipH="1">
            <a:off x="4323941" y="7688764"/>
            <a:ext cx="3231205" cy="0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48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</TotalTime>
  <Words>57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HGP創英角ｺﾞｼｯｸUB</vt:lpstr>
      <vt:lpstr>Mplus 1p Black</vt:lpstr>
      <vt:lpstr>MS PGothic</vt:lpstr>
      <vt:lpstr>MS PGothic</vt:lpstr>
      <vt:lpstr>游ゴシック</vt:lpstr>
      <vt:lpstr>游ゴシック Light</vt:lpstr>
      <vt:lpstr>Arial</vt:lpstr>
      <vt:lpstr>Calibri</vt:lpstr>
      <vt:lpstr>Calibri Light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MSH-5fns02</dc:creator>
  <cp:lastModifiedBy>MSH-renkei02</cp:lastModifiedBy>
  <cp:revision>197</cp:revision>
  <cp:lastPrinted>2021-11-25T23:31:40Z</cp:lastPrinted>
  <dcterms:created xsi:type="dcterms:W3CDTF">2013-08-08T01:25:55Z</dcterms:created>
  <dcterms:modified xsi:type="dcterms:W3CDTF">2024-01-22T02:01:30Z</dcterms:modified>
</cp:coreProperties>
</file>